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embeddedFontLst>
    <p:embeddedFont>
      <p:font typeface="Outfit" pitchFamily="2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peQbKylHfWnZK9rmzNcvBPXae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>
        <p:scale>
          <a:sx n="79" d="100"/>
          <a:sy n="79" d="100"/>
        </p:scale>
        <p:origin x="185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6d9e591e2f_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36d9e591e2f_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4"/>
          <p:cNvSpPr txBox="1">
            <a:spLocks noGrp="1"/>
          </p:cNvSpPr>
          <p:nvPr>
            <p:ph type="ctrTitle"/>
          </p:nvPr>
        </p:nvSpPr>
        <p:spPr>
          <a:xfrm>
            <a:off x="1524000" y="2607393"/>
            <a:ext cx="9144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" name="Google Shape;12;p4" title="Early Bird.png"/>
          <p:cNvPicPr preferRelativeResize="0"/>
          <p:nvPr/>
        </p:nvPicPr>
        <p:blipFill rotWithShape="1">
          <a:blip r:embed="rId2">
            <a:alphaModFix/>
          </a:blip>
          <a:srcRect l="6846" t="32515" r="6053" b="32820"/>
          <a:stretch/>
        </p:blipFill>
        <p:spPr>
          <a:xfrm>
            <a:off x="9896500" y="49425"/>
            <a:ext cx="2194825" cy="87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" y="6474394"/>
            <a:ext cx="12298948" cy="11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234490" y="1818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43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7" name="Google Shape;27;p5" title="Early Bird.png"/>
          <p:cNvPicPr preferRelativeResize="0"/>
          <p:nvPr/>
        </p:nvPicPr>
        <p:blipFill rotWithShape="1">
          <a:blip r:embed="rId2">
            <a:alphaModFix/>
          </a:blip>
          <a:srcRect l="6846" t="32515" r="6053" b="32820"/>
          <a:stretch/>
        </p:blipFill>
        <p:spPr>
          <a:xfrm>
            <a:off x="9896500" y="49425"/>
            <a:ext cx="2194825" cy="87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" y="6474394"/>
            <a:ext cx="12298948" cy="113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5"/>
          <p:cNvCxnSpPr/>
          <p:nvPr/>
        </p:nvCxnSpPr>
        <p:spPr>
          <a:xfrm rot="10800000">
            <a:off x="315325" y="922950"/>
            <a:ext cx="9336300" cy="0"/>
          </a:xfrm>
          <a:prstGeom prst="straightConnector1">
            <a:avLst/>
          </a:prstGeom>
          <a:noFill/>
          <a:ln w="9525" cap="flat" cmpd="sng">
            <a:solidFill>
              <a:srgbClr val="0062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5" name="Google Shape;35;p9" title="Early Bird.png"/>
          <p:cNvPicPr preferRelativeResize="0"/>
          <p:nvPr/>
        </p:nvPicPr>
        <p:blipFill rotWithShape="1">
          <a:blip r:embed="rId2">
            <a:alphaModFix/>
          </a:blip>
          <a:srcRect l="6846" t="32515" r="6053" b="32820"/>
          <a:stretch/>
        </p:blipFill>
        <p:spPr>
          <a:xfrm>
            <a:off x="9896500" y="49425"/>
            <a:ext cx="2194825" cy="87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" y="6474394"/>
            <a:ext cx="12298948" cy="113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37;p9"/>
          <p:cNvCxnSpPr/>
          <p:nvPr/>
        </p:nvCxnSpPr>
        <p:spPr>
          <a:xfrm rot="10800000">
            <a:off x="315325" y="922950"/>
            <a:ext cx="9336300" cy="0"/>
          </a:xfrm>
          <a:prstGeom prst="straightConnector1">
            <a:avLst/>
          </a:prstGeom>
          <a:noFill/>
          <a:ln w="9525" cap="flat" cmpd="sng">
            <a:solidFill>
              <a:srgbClr val="0062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22;p5">
            <a:extLst>
              <a:ext uri="{FF2B5EF4-FFF2-40B4-BE49-F238E27FC236}">
                <a16:creationId xmlns:a16="http://schemas.microsoft.com/office/drawing/2014/main" id="{E07B82B3-7DD0-94B7-BB81-DB5D05A2DD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90" y="1818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23;p5">
            <a:extLst>
              <a:ext uri="{FF2B5EF4-FFF2-40B4-BE49-F238E27FC236}">
                <a16:creationId xmlns:a16="http://schemas.microsoft.com/office/drawing/2014/main" id="{A820AE67-57CF-DEA0-D830-0F9AC4C412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43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 userDrawn="1">
  <p:cSld name="CUSTOM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10">
            <a:extLst>
              <a:ext uri="{FF2B5EF4-FFF2-40B4-BE49-F238E27FC236}">
                <a16:creationId xmlns:a16="http://schemas.microsoft.com/office/drawing/2014/main" id="{91A95257-BF85-FD29-80DA-9BEEFFAB693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40;p10">
            <a:extLst>
              <a:ext uri="{FF2B5EF4-FFF2-40B4-BE49-F238E27FC236}">
                <a16:creationId xmlns:a16="http://schemas.microsoft.com/office/drawing/2014/main" id="{B07FF5FF-398A-13C6-2E52-A851463577F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41;p10">
            <a:extLst>
              <a:ext uri="{FF2B5EF4-FFF2-40B4-BE49-F238E27FC236}">
                <a16:creationId xmlns:a16="http://schemas.microsoft.com/office/drawing/2014/main" id="{D427B272-6386-94BA-6CCE-890204ABD0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5" name="Google Shape;42;p10" title="Early Bird.png">
            <a:extLst>
              <a:ext uri="{FF2B5EF4-FFF2-40B4-BE49-F238E27FC236}">
                <a16:creationId xmlns:a16="http://schemas.microsoft.com/office/drawing/2014/main" id="{E88615CF-D5A1-A844-C687-39E07A11855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846" t="32515" r="6053" b="32820"/>
          <a:stretch/>
        </p:blipFill>
        <p:spPr>
          <a:xfrm>
            <a:off x="9896500" y="49425"/>
            <a:ext cx="2194825" cy="87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3;p10">
            <a:extLst>
              <a:ext uri="{FF2B5EF4-FFF2-40B4-BE49-F238E27FC236}">
                <a16:creationId xmlns:a16="http://schemas.microsoft.com/office/drawing/2014/main" id="{E7649ACA-86F9-97AA-81CA-8C9D41CC37B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" y="6474394"/>
            <a:ext cx="12298948" cy="113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44;p10">
            <a:extLst>
              <a:ext uri="{FF2B5EF4-FFF2-40B4-BE49-F238E27FC236}">
                <a16:creationId xmlns:a16="http://schemas.microsoft.com/office/drawing/2014/main" id="{E36F31DA-45D1-85FB-6480-D163A96338D8}"/>
              </a:ext>
            </a:extLst>
          </p:cNvPr>
          <p:cNvCxnSpPr/>
          <p:nvPr userDrawn="1"/>
        </p:nvCxnSpPr>
        <p:spPr>
          <a:xfrm rot="10800000">
            <a:off x="315325" y="922950"/>
            <a:ext cx="9336300" cy="0"/>
          </a:xfrm>
          <a:prstGeom prst="straightConnector1">
            <a:avLst/>
          </a:prstGeom>
          <a:noFill/>
          <a:ln w="9525" cap="flat" cmpd="sng">
            <a:solidFill>
              <a:srgbClr val="0062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22;p5">
            <a:extLst>
              <a:ext uri="{FF2B5EF4-FFF2-40B4-BE49-F238E27FC236}">
                <a16:creationId xmlns:a16="http://schemas.microsoft.com/office/drawing/2014/main" id="{936C8EB5-928E-37FB-F203-7269F10C9D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90" y="1818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23;p5">
            <a:extLst>
              <a:ext uri="{FF2B5EF4-FFF2-40B4-BE49-F238E27FC236}">
                <a16:creationId xmlns:a16="http://schemas.microsoft.com/office/drawing/2014/main" id="{2E1DB8AD-B02F-977D-C165-4CE0C4FABB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43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g36d9e591e2f_4_24"/>
          <p:cNvPicPr preferRelativeResize="0"/>
          <p:nvPr/>
        </p:nvPicPr>
        <p:blipFill rotWithShape="1">
          <a:blip r:embed="rId4">
            <a:alphaModFix/>
          </a:blip>
          <a:srcRect l="42399"/>
          <a:stretch/>
        </p:blipFill>
        <p:spPr>
          <a:xfrm rot="10800000">
            <a:off x="-2" y="6474400"/>
            <a:ext cx="7924726" cy="3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36d9e591e2f_4_24"/>
          <p:cNvPicPr preferRelativeResize="0"/>
          <p:nvPr/>
        </p:nvPicPr>
        <p:blipFill rotWithShape="1">
          <a:blip r:embed="rId5">
            <a:alphaModFix/>
          </a:blip>
          <a:srcRect r="52454" b="35611"/>
          <a:stretch>
            <a:fillRect/>
          </a:stretch>
        </p:blipFill>
        <p:spPr>
          <a:xfrm>
            <a:off x="6839011" y="703420"/>
            <a:ext cx="5352989" cy="615458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36d9e591e2f_4_24"/>
          <p:cNvSpPr txBox="1"/>
          <p:nvPr/>
        </p:nvSpPr>
        <p:spPr>
          <a:xfrm>
            <a:off x="313700" y="3484475"/>
            <a:ext cx="8228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1" dirty="0">
                <a:solidFill>
                  <a:schemeClr val="dk1"/>
                </a:solidFill>
              </a:rPr>
              <a:t>Presentation Title (Edit here)</a:t>
            </a:r>
            <a:endParaRPr sz="4400" b="1" dirty="0">
              <a:solidFill>
                <a:schemeClr val="dk1"/>
              </a:solidFill>
            </a:endParaRPr>
          </a:p>
        </p:txBody>
      </p:sp>
      <p:sp>
        <p:nvSpPr>
          <p:cNvPr id="53" name="Google Shape;53;g36d9e591e2f_4_24"/>
          <p:cNvSpPr txBox="1"/>
          <p:nvPr/>
        </p:nvSpPr>
        <p:spPr>
          <a:xfrm>
            <a:off x="389868" y="4854815"/>
            <a:ext cx="62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dk1"/>
                </a:solidFill>
              </a:rPr>
              <a:t>Presenter’s Name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54" name="Google Shape;54;g36d9e591e2f_4_24"/>
          <p:cNvSpPr/>
          <p:nvPr/>
        </p:nvSpPr>
        <p:spPr>
          <a:xfrm>
            <a:off x="389875" y="5370750"/>
            <a:ext cx="4908300" cy="480000"/>
          </a:xfrm>
          <a:prstGeom prst="roundRect">
            <a:avLst>
              <a:gd name="adj" fmla="val 16667"/>
            </a:avLst>
          </a:prstGeom>
          <a:solidFill>
            <a:srgbClr val="00623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1700"/>
              </a:spcBef>
              <a:spcAft>
                <a:spcPts val="1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800" dirty="0">
                <a:solidFill>
                  <a:schemeClr val="lt1"/>
                </a:solidFill>
              </a:rPr>
              <a:t>Presenter’s Institution/Country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55" name="Google Shape;55;g36d9e591e2f_4_24"/>
          <p:cNvSpPr txBox="1"/>
          <p:nvPr/>
        </p:nvSpPr>
        <p:spPr>
          <a:xfrm>
            <a:off x="-2" y="6204552"/>
            <a:ext cx="6563100" cy="87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40000"/>
              </a:lnSpc>
              <a:spcBef>
                <a:spcPts val="1700"/>
              </a:spcBef>
              <a:spcAft>
                <a:spcPts val="1700"/>
              </a:spcAft>
              <a:buSzPts val="1100"/>
            </a:pPr>
            <a:r>
              <a:rPr lang="en-IN" sz="1600" b="1" i="1" dirty="0">
                <a:solidFill>
                  <a:schemeClr val="lt1"/>
                </a:solidFill>
              </a:rPr>
              <a:t>Precision Medicine: Navigating Patient - </a:t>
            </a:r>
            <a:r>
              <a:rPr lang="en-IN" sz="1600" b="1" i="1" dirty="0" err="1">
                <a:solidFill>
                  <a:schemeClr val="lt1"/>
                </a:solidFill>
              </a:rPr>
              <a:t>Centered</a:t>
            </a:r>
            <a:r>
              <a:rPr lang="en-IN" sz="1600" b="1" i="1" dirty="0">
                <a:solidFill>
                  <a:schemeClr val="lt1"/>
                </a:solidFill>
              </a:rPr>
              <a:t> Outcomes</a:t>
            </a:r>
            <a:endParaRPr lang="en-IN" sz="1600" i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ECBB83-F3A1-7F1F-98A3-F5EF70A5F358}"/>
              </a:ext>
            </a:extLst>
          </p:cNvPr>
          <p:cNvSpPr/>
          <p:nvPr/>
        </p:nvSpPr>
        <p:spPr>
          <a:xfrm>
            <a:off x="0" y="504363"/>
            <a:ext cx="9895114" cy="671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Google Shape;50;g36d9e591e2f_4_24" title="Early Bird.png"/>
          <p:cNvPicPr preferRelativeResize="0"/>
          <p:nvPr/>
        </p:nvPicPr>
        <p:blipFill rotWithShape="1">
          <a:blip r:embed="rId6">
            <a:alphaModFix/>
          </a:blip>
          <a:srcRect l="6846" t="32515" r="6053" b="32820"/>
          <a:stretch/>
        </p:blipFill>
        <p:spPr>
          <a:xfrm>
            <a:off x="1320200" y="507004"/>
            <a:ext cx="6803228" cy="27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 title="Early Bird.png"/>
          <p:cNvPicPr preferRelativeResize="0"/>
          <p:nvPr/>
        </p:nvPicPr>
        <p:blipFill rotWithShape="1">
          <a:blip r:embed="rId3">
            <a:alphaModFix/>
          </a:blip>
          <a:srcRect l="6846" t="32515" r="6053" b="32820"/>
          <a:stretch/>
        </p:blipFill>
        <p:spPr>
          <a:xfrm>
            <a:off x="9896500" y="49425"/>
            <a:ext cx="2194825" cy="87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" y="6474394"/>
            <a:ext cx="12298948" cy="113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2"/>
          <p:cNvCxnSpPr/>
          <p:nvPr/>
        </p:nvCxnSpPr>
        <p:spPr>
          <a:xfrm rot="10800000">
            <a:off x="315325" y="922950"/>
            <a:ext cx="9336300" cy="0"/>
          </a:xfrm>
          <a:prstGeom prst="straightConnector1">
            <a:avLst/>
          </a:prstGeom>
          <a:noFill/>
          <a:ln w="9525" cap="flat" cmpd="sng">
            <a:solidFill>
              <a:srgbClr val="0062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416175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55;g36d9e591e2f_4_24">
            <a:extLst>
              <a:ext uri="{FF2B5EF4-FFF2-40B4-BE49-F238E27FC236}">
                <a16:creationId xmlns:a16="http://schemas.microsoft.com/office/drawing/2014/main" id="{CC9CB7BB-4CC6-A59E-36A9-94F7D61C82FA}"/>
              </a:ext>
            </a:extLst>
          </p:cNvPr>
          <p:cNvSpPr txBox="1"/>
          <p:nvPr/>
        </p:nvSpPr>
        <p:spPr>
          <a:xfrm>
            <a:off x="-2" y="6204552"/>
            <a:ext cx="6563100" cy="87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40000"/>
              </a:lnSpc>
              <a:spcBef>
                <a:spcPts val="1700"/>
              </a:spcBef>
              <a:spcAft>
                <a:spcPts val="1700"/>
              </a:spcAft>
              <a:buSzPts val="1100"/>
            </a:pPr>
            <a:r>
              <a:rPr lang="en-IN" sz="1600" b="1" i="1" dirty="0">
                <a:solidFill>
                  <a:schemeClr val="lt1"/>
                </a:solidFill>
              </a:rPr>
              <a:t>Precision Medicine: Navigating Patient - </a:t>
            </a:r>
            <a:r>
              <a:rPr lang="en-IN" sz="1600" b="1" i="1" dirty="0" err="1">
                <a:solidFill>
                  <a:schemeClr val="lt1"/>
                </a:solidFill>
              </a:rPr>
              <a:t>Centered</a:t>
            </a:r>
            <a:r>
              <a:rPr lang="en-IN" sz="1600" b="1" i="1" dirty="0">
                <a:solidFill>
                  <a:schemeClr val="lt1"/>
                </a:solidFill>
              </a:rPr>
              <a:t> Outcomes</a:t>
            </a:r>
            <a:endParaRPr lang="en-IN" sz="1600" i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4431AFD546B4AA6AF1E340F7D41C3" ma:contentTypeVersion="14" ma:contentTypeDescription="Create a new document." ma:contentTypeScope="" ma:versionID="42a7def4044cf2adf0d44f6d6267fb21">
  <xsd:schema xmlns:xsd="http://www.w3.org/2001/XMLSchema" xmlns:xs="http://www.w3.org/2001/XMLSchema" xmlns:p="http://schemas.microsoft.com/office/2006/metadata/properties" xmlns:ns2="7a214491-d125-42f1-a018-d7f3a8aca6b3" xmlns:ns3="dd4c8089-59e7-458c-8c11-1b6c1f5f53a2" targetNamespace="http://schemas.microsoft.com/office/2006/metadata/properties" ma:root="true" ma:fieldsID="cb48049efe5fdf191fc5955fda7d9908" ns2:_="" ns3:_="">
    <xsd:import namespace="7a214491-d125-42f1-a018-d7f3a8aca6b3"/>
    <xsd:import namespace="dd4c8089-59e7-458c-8c11-1b6c1f5f53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4491-d125-42f1-a018-d7f3a8aca6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4acd56-5a52-4f21-9d10-bd0b3e7142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c8089-59e7-458c-8c11-1b6c1f5f53a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0642ea-aeb4-43c4-bfbd-ecbee8a83938}" ma:internalName="TaxCatchAll" ma:showField="CatchAllData" ma:web="dd4c8089-59e7-458c-8c11-1b6c1f5f53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214491-d125-42f1-a018-d7f3a8aca6b3">
      <Terms xmlns="http://schemas.microsoft.com/office/infopath/2007/PartnerControls"/>
    </lcf76f155ced4ddcb4097134ff3c332f>
    <TaxCatchAll xmlns="dd4c8089-59e7-458c-8c11-1b6c1f5f53a2" xsi:nil="true"/>
  </documentManagement>
</p:properties>
</file>

<file path=customXml/itemProps1.xml><?xml version="1.0" encoding="utf-8"?>
<ds:datastoreItem xmlns:ds="http://schemas.openxmlformats.org/officeDocument/2006/customXml" ds:itemID="{9E8233DA-A4C6-4986-800C-79ECFAE5F9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445810-0C11-44E3-97C6-0AA39BF50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14491-d125-42f1-a018-d7f3a8aca6b3"/>
    <ds:schemaRef ds:uri="dd4c8089-59e7-458c-8c11-1b6c1f5f53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F611C2-D7A3-4D16-9B00-4EE708F919AB}">
  <ds:schemaRefs>
    <ds:schemaRef ds:uri="http://schemas.microsoft.com/office/2006/metadata/properties"/>
    <ds:schemaRef ds:uri="http://schemas.microsoft.com/office/infopath/2007/PartnerControls"/>
    <ds:schemaRef ds:uri="7a214491-d125-42f1-a018-d7f3a8aca6b3"/>
    <ds:schemaRef ds:uri="dd4c8089-59e7-458c-8c11-1b6c1f5f53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Macintosh PowerPoint</Application>
  <PresentationFormat>Widescreen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Outfit</vt:lpstr>
      <vt:lpstr>Calibri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Soumya</dc:creator>
  <cp:lastModifiedBy>Jadon Lim</cp:lastModifiedBy>
  <cp:revision>1</cp:revision>
  <dcterms:created xsi:type="dcterms:W3CDTF">2025-04-21T11:38:04Z</dcterms:created>
  <dcterms:modified xsi:type="dcterms:W3CDTF">2025-08-13T07:51:20Z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0x0101004B74431AFD546B4AA6AF1E340F7D41C3</vt:lpwstr>
  </property>
</Properties>
</file>